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>
        <p:scale>
          <a:sx n="100" d="100"/>
          <a:sy n="100" d="100"/>
        </p:scale>
        <p:origin x="116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2569-10DD-4728-ACE9-74246AB7194A}" type="datetimeFigureOut">
              <a:rPr lang="it-IT" smtClean="0"/>
              <a:t>18/11/2019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8303-F9AD-416B-A4A7-B94CF4DBC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541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2569-10DD-4728-ACE9-74246AB7194A}" type="datetimeFigureOut">
              <a:rPr lang="it-IT" smtClean="0"/>
              <a:t>18/11/2019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8303-F9AD-416B-A4A7-B94CF4DBC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3717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2569-10DD-4728-ACE9-74246AB7194A}" type="datetimeFigureOut">
              <a:rPr lang="it-IT" smtClean="0"/>
              <a:t>18/11/2019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8303-F9AD-416B-A4A7-B94CF4DBC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3620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2569-10DD-4728-ACE9-74246AB7194A}" type="datetimeFigureOut">
              <a:rPr lang="it-IT" smtClean="0"/>
              <a:t>18/11/2019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8303-F9AD-416B-A4A7-B94CF4DBC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8266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2569-10DD-4728-ACE9-74246AB7194A}" type="datetimeFigureOut">
              <a:rPr lang="it-IT" smtClean="0"/>
              <a:t>18/11/2019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8303-F9AD-416B-A4A7-B94CF4DBC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0785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2569-10DD-4728-ACE9-74246AB7194A}" type="datetimeFigureOut">
              <a:rPr lang="it-IT" smtClean="0"/>
              <a:t>18/11/2019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8303-F9AD-416B-A4A7-B94CF4DBC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3597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2569-10DD-4728-ACE9-74246AB7194A}" type="datetimeFigureOut">
              <a:rPr lang="it-IT" smtClean="0"/>
              <a:t>18/11/2019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8303-F9AD-416B-A4A7-B94CF4DBC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0984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2569-10DD-4728-ACE9-74246AB7194A}" type="datetimeFigureOut">
              <a:rPr lang="it-IT" smtClean="0"/>
              <a:t>18/11/2019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8303-F9AD-416B-A4A7-B94CF4DBC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8019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2569-10DD-4728-ACE9-74246AB7194A}" type="datetimeFigureOut">
              <a:rPr lang="it-IT" smtClean="0"/>
              <a:t>18/11/2019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8303-F9AD-416B-A4A7-B94CF4DBC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063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2569-10DD-4728-ACE9-74246AB7194A}" type="datetimeFigureOut">
              <a:rPr lang="it-IT" smtClean="0"/>
              <a:t>18/11/2019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8303-F9AD-416B-A4A7-B94CF4DBC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9569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2569-10DD-4728-ACE9-74246AB7194A}" type="datetimeFigureOut">
              <a:rPr lang="it-IT" smtClean="0"/>
              <a:t>18/11/2019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D8303-F9AD-416B-A4A7-B94CF4DBC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4133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22569-10DD-4728-ACE9-74246AB7194A}" type="datetimeFigureOut">
              <a:rPr lang="it-IT" smtClean="0"/>
              <a:t>18/11/2019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D8303-F9AD-416B-A4A7-B94CF4DBCB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5521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770921" y="938462"/>
            <a:ext cx="3272589" cy="522010"/>
          </a:xfrm>
        </p:spPr>
        <p:txBody>
          <a:bodyPr>
            <a:normAutofit/>
          </a:bodyPr>
          <a:lstStyle/>
          <a:p>
            <a:r>
              <a:rPr lang="it-IT" sz="2400" dirty="0" smtClean="0">
                <a:latin typeface="Georgia" panose="02040502050405020303" pitchFamily="18" charset="0"/>
              </a:rPr>
              <a:t>Alimenti e porzioni </a:t>
            </a:r>
            <a:endParaRPr lang="it-IT" sz="2400" dirty="0">
              <a:latin typeface="Georgia" panose="02040502050405020303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-116435" y="311025"/>
            <a:ext cx="3541843" cy="315699"/>
          </a:xfrm>
        </p:spPr>
        <p:txBody>
          <a:bodyPr>
            <a:normAutofit/>
          </a:bodyPr>
          <a:lstStyle/>
          <a:p>
            <a:r>
              <a:rPr lang="it-IT" sz="1400" dirty="0" smtClean="0">
                <a:latin typeface="Candara Light" panose="020E0502030303020204" pitchFamily="34" charset="0"/>
              </a:rPr>
              <a:t>Dott.ssa Carlotta Pierucci </a:t>
            </a:r>
            <a:endParaRPr lang="it-IT" sz="1400" dirty="0">
              <a:latin typeface="Candara Light" panose="020E050203030302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771" y="233252"/>
            <a:ext cx="232870" cy="336585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473206" y="1986770"/>
            <a:ext cx="6258038" cy="961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1200" dirty="0" smtClean="0">
                <a:latin typeface="Bahnschrift Light" panose="020B0502040204020203" pitchFamily="34" charset="0"/>
              </a:rPr>
              <a:t>Fonte: </a:t>
            </a:r>
          </a:p>
          <a:p>
            <a:pPr>
              <a:lnSpc>
                <a:spcPct val="150000"/>
              </a:lnSpc>
            </a:pPr>
            <a:r>
              <a:rPr lang="it-IT" sz="1100" dirty="0" smtClean="0">
                <a:latin typeface="Bahnschrift Light" panose="020B0502040204020203" pitchFamily="34" charset="0"/>
              </a:rPr>
              <a:t>LARN </a:t>
            </a:r>
            <a:r>
              <a:rPr lang="it-IT" sz="1100" dirty="0">
                <a:latin typeface="Bahnschrift Light" panose="020B0502040204020203" pitchFamily="34" charset="0"/>
              </a:rPr>
              <a:t>Livelli di Assunzione di Riferimento </a:t>
            </a:r>
            <a:r>
              <a:rPr lang="it-IT" sz="1100" dirty="0" smtClean="0">
                <a:latin typeface="Bahnschrift Light" panose="020B0502040204020203" pitchFamily="34" charset="0"/>
              </a:rPr>
              <a:t>di </a:t>
            </a:r>
          </a:p>
          <a:p>
            <a:r>
              <a:rPr lang="it-IT" sz="1100" dirty="0" smtClean="0">
                <a:latin typeface="Bahnschrift Light" panose="020B0502040204020203" pitchFamily="34" charset="0"/>
              </a:rPr>
              <a:t>Nutrienti ed </a:t>
            </a:r>
            <a:r>
              <a:rPr lang="it-IT" sz="1100" dirty="0">
                <a:latin typeface="Bahnschrift Light" panose="020B0502040204020203" pitchFamily="34" charset="0"/>
              </a:rPr>
              <a:t>energia </a:t>
            </a:r>
            <a:r>
              <a:rPr lang="it-IT" sz="1100" dirty="0" smtClean="0">
                <a:latin typeface="Bahnschrift Light" panose="020B0502040204020203" pitchFamily="34" charset="0"/>
              </a:rPr>
              <a:t>per </a:t>
            </a:r>
            <a:r>
              <a:rPr lang="it-IT" sz="1100" dirty="0">
                <a:latin typeface="Bahnschrift Light" panose="020B0502040204020203" pitchFamily="34" charset="0"/>
              </a:rPr>
              <a:t>la popolazione italiana </a:t>
            </a:r>
            <a:endParaRPr lang="it-IT" sz="1100" dirty="0" smtClean="0">
              <a:latin typeface="Bahnschrift Light" panose="020B0502040204020203" pitchFamily="34" charset="0"/>
            </a:endParaRPr>
          </a:p>
          <a:p>
            <a:r>
              <a:rPr lang="it-IT" sz="1100" dirty="0" smtClean="0">
                <a:latin typeface="Bahnschrift Light" panose="020B0502040204020203" pitchFamily="34" charset="0"/>
              </a:rPr>
              <a:t>IV </a:t>
            </a:r>
            <a:r>
              <a:rPr lang="it-IT" sz="1100" dirty="0">
                <a:latin typeface="Bahnschrift Light" panose="020B0502040204020203" pitchFamily="34" charset="0"/>
              </a:rPr>
              <a:t>Revisione</a:t>
            </a: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3392" y="2108611"/>
            <a:ext cx="830118" cy="915457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6352" y="2167792"/>
            <a:ext cx="779911" cy="779911"/>
          </a:xfrm>
          <a:prstGeom prst="rect">
            <a:avLst/>
          </a:prstGeom>
        </p:spPr>
      </p:pic>
      <p:cxnSp>
        <p:nvCxnSpPr>
          <p:cNvPr id="19" name="Connettore 1 18"/>
          <p:cNvCxnSpPr/>
          <p:nvPr/>
        </p:nvCxnSpPr>
        <p:spPr>
          <a:xfrm>
            <a:off x="367153" y="3099564"/>
            <a:ext cx="6080124" cy="12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Tabella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2985258"/>
              </p:ext>
            </p:extLst>
          </p:nvPr>
        </p:nvGraphicFramePr>
        <p:xfrm>
          <a:off x="356771" y="3889769"/>
          <a:ext cx="6080124" cy="5034621"/>
        </p:xfrm>
        <a:graphic>
          <a:graphicData uri="http://schemas.openxmlformats.org/drawingml/2006/table">
            <a:tbl>
              <a:tblPr/>
              <a:tblGrid>
                <a:gridCol w="1415722"/>
                <a:gridCol w="1890508"/>
                <a:gridCol w="690595"/>
                <a:gridCol w="2083299"/>
              </a:tblGrid>
              <a:tr h="173011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GRUPPI DI ALIMENTI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ALIMENTI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PORZIONE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UNITA DI MISURA PRATICA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</a:tr>
              <a:tr h="190313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LATTE E DERIVATI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latte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125 mL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 bicchiere piccolo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yogurt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125 g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 vasetto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formaggio fresco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100 g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 mozzarella piccola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formaggio stagionato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 g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CARNE, PESCE, UOVA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carne rossa 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100 g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 fettina, 1 svizzerina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carne bianca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100 g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 coscia pollo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salumi, affettati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 g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3-4 fette prosciutto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5-6 fette bresaola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pesce, molluschi freschi/surgelati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150 g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 piccolo pesce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pesce, molluschi conservati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 g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 scatola tonno, 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4-5 fette salmone affumicato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uova 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 g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 uovo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LEGUMI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legumi freschi o in scatola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150 g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 scatola piccola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legumi secchi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 g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3-4 cucchiai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CEREALI E DERVIATI,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pane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50g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 piccolo panino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TUBERI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pasta, riso, cereali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80 g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 cucchiai cereali, 50 penne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ctr" fontAlgn="b"/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pasta ripiena (tortellini, ravioli)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125 g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ctr" fontAlgn="b"/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lasagna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250 g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ctr" fontAlgn="b"/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gnocchi di patate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150 g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ctr" fontAlgn="b"/>
                      <a:endParaRPr lang="it-IT" sz="1000" b="1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pasta fresca (all'uovo)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100 g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fette biscoatte, crackers, grissini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30 g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 pacchetto crackers, 3-4 taralli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biscotti, frollini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30 g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4-5 biscotti secchi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cereali colazione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30 g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 cucchiai muesli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patate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200 g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 piccole patate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1082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6494028"/>
              </p:ext>
            </p:extLst>
          </p:nvPr>
        </p:nvGraphicFramePr>
        <p:xfrm>
          <a:off x="374922" y="585789"/>
          <a:ext cx="6140178" cy="1828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Worksheet" r:id="rId3" imgW="6715248" imgH="200126" progId="Excel.Sheet.12">
                  <p:embed/>
                </p:oleObj>
              </mc:Choice>
              <mc:Fallback>
                <p:oleObj name="Worksheet" r:id="rId3" imgW="6715248" imgH="20012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4922" y="585789"/>
                        <a:ext cx="6140178" cy="1828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683384"/>
              </p:ext>
            </p:extLst>
          </p:nvPr>
        </p:nvGraphicFramePr>
        <p:xfrm>
          <a:off x="401977" y="768688"/>
          <a:ext cx="6086067" cy="4979804"/>
        </p:xfrm>
        <a:graphic>
          <a:graphicData uri="http://schemas.openxmlformats.org/drawingml/2006/table">
            <a:tbl>
              <a:tblPr/>
              <a:tblGrid>
                <a:gridCol w="1417106"/>
                <a:gridCol w="1892356"/>
                <a:gridCol w="691270"/>
                <a:gridCol w="2085335"/>
              </a:tblGrid>
              <a:tr h="168040"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4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VERDURE E ORTAGGI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insalata a foglia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80 g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40"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verdure crude/cotte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200 g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2-3 pomodori, 3-4 carote, 2 carciofi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40"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 finocchio, 1 peperone, 7-10 ravanelli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40"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4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FRUTTA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frutta fresca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150 g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 frutto medio (mela), 2 frutti 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40"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piccoli (albicocche, prugne, mandarini)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40"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frutta secca in guscio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30 g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  <a:p>
                      <a:pPr algn="ctr" fontAlgn="b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7-8 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noci, 15-20 mandorle</a:t>
                      </a:r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,</a:t>
                      </a:r>
                    </a:p>
                    <a:p>
                      <a:pPr algn="ctr" fontAlgn="b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 cucchiai rasi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40"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di semi o pinoli</a:t>
                      </a:r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,</a:t>
                      </a:r>
                    </a:p>
                    <a:p>
                      <a:pPr algn="ctr" fontAlgn="b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 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 prugne secche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40"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4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GRASSI DA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olio extra vergine di oliva, di semi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 mL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 cucchiaio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4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CONDIMENTO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burro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 g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1/2 noce, 1 confezione alberghiera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40"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4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BEVANDE ANALCOLICHE 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spremuta, succhi frutta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200 mL 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 bicchiere o 1 bottiglia o 1 lattina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40"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thè caldo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250 mL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 tazza media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40"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caffè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30 mL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 tazzina da caffè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40"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4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BEVANDE ALCOLICHE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vino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125 mL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 bicchiere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40"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birra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330 mL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 lattina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40"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aperitivi, vermouth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75 mL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40"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superalcolici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40 mL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40"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4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DOLCI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zucchero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5 g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 cucchiaino raso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40"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miele, marmellata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 g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 cucchiaini colmi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40"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torte, gelati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100 g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 fetta, 1 coppetta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40"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snack, barrette, cioccolato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30 g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 barretta/snack</a:t>
                      </a: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040"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8402" marR="8402" marT="840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53010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300</TotalTime>
  <Words>399</Words>
  <Application>Microsoft Office PowerPoint</Application>
  <PresentationFormat>A4 (21x29,7 cm)</PresentationFormat>
  <Paragraphs>139</Paragraphs>
  <Slides>2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10" baseType="lpstr">
      <vt:lpstr>Arial</vt:lpstr>
      <vt:lpstr>Bahnschrift Light</vt:lpstr>
      <vt:lpstr>Calibri</vt:lpstr>
      <vt:lpstr>Calibri Light</vt:lpstr>
      <vt:lpstr>Candara Light</vt:lpstr>
      <vt:lpstr>Georgia</vt:lpstr>
      <vt:lpstr>Tema di Office</vt:lpstr>
      <vt:lpstr>Worksheet</vt:lpstr>
      <vt:lpstr>Alimenti e porzioni 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Diario Alimentare</dc:title>
  <dc:creator>carlotta pierucci</dc:creator>
  <cp:lastModifiedBy>carlotta pierucci</cp:lastModifiedBy>
  <cp:revision>18</cp:revision>
  <dcterms:created xsi:type="dcterms:W3CDTF">2019-11-08T17:32:21Z</dcterms:created>
  <dcterms:modified xsi:type="dcterms:W3CDTF">2019-11-18T12:26:59Z</dcterms:modified>
</cp:coreProperties>
</file>